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38"/>
  </p:notesMasterIdLst>
  <p:sldIdLst>
    <p:sldId id="256" r:id="rId2"/>
    <p:sldId id="332" r:id="rId3"/>
    <p:sldId id="334" r:id="rId4"/>
    <p:sldId id="288" r:id="rId5"/>
    <p:sldId id="289" r:id="rId6"/>
    <p:sldId id="317" r:id="rId7"/>
    <p:sldId id="290" r:id="rId8"/>
    <p:sldId id="291" r:id="rId9"/>
    <p:sldId id="301" r:id="rId10"/>
    <p:sldId id="304" r:id="rId11"/>
    <p:sldId id="302" r:id="rId12"/>
    <p:sldId id="300" r:id="rId13"/>
    <p:sldId id="292" r:id="rId14"/>
    <p:sldId id="293" r:id="rId15"/>
    <p:sldId id="303" r:id="rId16"/>
    <p:sldId id="330" r:id="rId17"/>
    <p:sldId id="331" r:id="rId18"/>
    <p:sldId id="271" r:id="rId19"/>
    <p:sldId id="270" r:id="rId20"/>
    <p:sldId id="272" r:id="rId21"/>
    <p:sldId id="311" r:id="rId22"/>
    <p:sldId id="312" r:id="rId23"/>
    <p:sldId id="315" r:id="rId24"/>
    <p:sldId id="318" r:id="rId25"/>
    <p:sldId id="333" r:id="rId26"/>
    <p:sldId id="273" r:id="rId27"/>
    <p:sldId id="275" r:id="rId28"/>
    <p:sldId id="274" r:id="rId29"/>
    <p:sldId id="276" r:id="rId30"/>
    <p:sldId id="322" r:id="rId31"/>
    <p:sldId id="324" r:id="rId32"/>
    <p:sldId id="326" r:id="rId33"/>
    <p:sldId id="277" r:id="rId34"/>
    <p:sldId id="266" r:id="rId35"/>
    <p:sldId id="328" r:id="rId36"/>
    <p:sldId id="329" r:id="rId3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9864" autoAdjust="0"/>
  </p:normalViewPr>
  <p:slideViewPr>
    <p:cSldViewPr>
      <p:cViewPr varScale="1">
        <p:scale>
          <a:sx n="96" d="100"/>
          <a:sy n="96" d="100"/>
        </p:scale>
        <p:origin x="204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BC335-D1BC-4ABA-91A1-A0378F69BB32}" type="datetimeFigureOut">
              <a:rPr lang="zh-TW" altLang="en-US" smtClean="0"/>
              <a:t>2017/9/19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1D8DF-DFDC-4905-BD0C-142A97C27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891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1D8DF-DFDC-4905-BD0C-142A97C276E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7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&lt;!DOCTYPE html&gt;</a:t>
            </a:r>
          </a:p>
          <a:p>
            <a:r>
              <a:rPr lang="en-US" altLang="zh-TW" dirty="0" smtClean="0"/>
              <a:t>&lt;html&gt;</a:t>
            </a:r>
          </a:p>
          <a:p>
            <a:r>
              <a:rPr lang="en-US" altLang="zh-TW" dirty="0" smtClean="0"/>
              <a:t>	&lt;head&gt;</a:t>
            </a:r>
          </a:p>
          <a:p>
            <a:r>
              <a:rPr lang="en-US" altLang="zh-TW" dirty="0" smtClean="0"/>
              <a:t>	&lt;/head&gt;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&lt;body&gt;</a:t>
            </a:r>
          </a:p>
          <a:p>
            <a:r>
              <a:rPr lang="en-US" altLang="zh-TW" dirty="0" smtClean="0"/>
              <a:t>		&amp;copy; 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		&amp;</a:t>
            </a:r>
            <a:r>
              <a:rPr lang="en-US" altLang="zh-TW" dirty="0" err="1" smtClean="0"/>
              <a:t>lt</a:t>
            </a:r>
            <a:r>
              <a:rPr lang="en-US" altLang="zh-TW" dirty="0" smtClean="0"/>
              <a:t>;&lt;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		&amp;</a:t>
            </a:r>
            <a:r>
              <a:rPr lang="en-US" altLang="zh-TW" dirty="0" err="1" smtClean="0"/>
              <a:t>gt</a:t>
            </a:r>
            <a:r>
              <a:rPr lang="en-US" altLang="zh-TW" dirty="0" smtClean="0"/>
              <a:t>;&lt;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		&amp;amp;&lt;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		&amp;</a:t>
            </a:r>
            <a:r>
              <a:rPr lang="en-US" altLang="zh-TW" dirty="0" err="1" smtClean="0"/>
              <a:t>nbsp</a:t>
            </a:r>
            <a:r>
              <a:rPr lang="en-US" altLang="zh-TW" dirty="0" smtClean="0"/>
              <a:t>;</a:t>
            </a:r>
          </a:p>
          <a:p>
            <a:r>
              <a:rPr lang="en-US" altLang="zh-TW" dirty="0" smtClean="0"/>
              <a:t>	&lt;/body&gt;</a:t>
            </a:r>
          </a:p>
          <a:p>
            <a:r>
              <a:rPr lang="en-US" altLang="zh-TW" dirty="0" smtClean="0"/>
              <a:t>&lt;/html&gt;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1D8DF-DFDC-4905-BD0C-142A97C276E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9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&lt;!DOCTYPE html&gt;</a:t>
            </a:r>
          </a:p>
          <a:p>
            <a:r>
              <a:rPr lang="en-US" altLang="zh-TW" dirty="0" smtClean="0"/>
              <a:t>&lt;html&gt;</a:t>
            </a:r>
          </a:p>
          <a:p>
            <a:r>
              <a:rPr lang="en-US" altLang="zh-TW" dirty="0" smtClean="0"/>
              <a:t>&lt;body&gt;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&lt;p&gt;</a:t>
            </a:r>
          </a:p>
          <a:p>
            <a:r>
              <a:rPr lang="en-US" altLang="zh-TW" dirty="0" smtClean="0"/>
              <a:t>This is the first paragraph.	</a:t>
            </a:r>
          </a:p>
          <a:p>
            <a:r>
              <a:rPr lang="en-US" altLang="zh-TW" dirty="0" smtClean="0"/>
              <a:t>   &lt;/p&gt;</a:t>
            </a:r>
          </a:p>
          <a:p>
            <a:r>
              <a:rPr lang="en-US" altLang="zh-TW" dirty="0" smtClean="0"/>
              <a:t>   &lt;p&gt;</a:t>
            </a:r>
          </a:p>
          <a:p>
            <a:r>
              <a:rPr lang="en-US" altLang="zh-TW" dirty="0" smtClean="0"/>
              <a:t>	This is the second paragraph.</a:t>
            </a:r>
          </a:p>
          <a:p>
            <a:r>
              <a:rPr lang="en-US" altLang="zh-TW" dirty="0" smtClean="0"/>
              <a:t>   &lt;/p&gt;</a:t>
            </a:r>
          </a:p>
          <a:p>
            <a:r>
              <a:rPr lang="en-US" altLang="zh-TW" dirty="0" smtClean="0"/>
              <a:t>&lt;/body&gt;</a:t>
            </a:r>
          </a:p>
          <a:p>
            <a:r>
              <a:rPr lang="en-US" altLang="zh-TW" dirty="0" smtClean="0"/>
              <a:t>&lt;/html&gt;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1D8DF-DFDC-4905-BD0C-142A97C276E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85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&lt;!DOCTYPE html&gt;</a:t>
            </a:r>
          </a:p>
          <a:p>
            <a:r>
              <a:rPr lang="en-US" altLang="zh-TW" dirty="0" smtClean="0"/>
              <a:t>&lt;html&gt;</a:t>
            </a:r>
          </a:p>
          <a:p>
            <a:r>
              <a:rPr lang="en-US" altLang="zh-TW" dirty="0" smtClean="0"/>
              <a:t>&lt;body&gt;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&lt;</a:t>
            </a:r>
            <a:r>
              <a:rPr lang="en-US" altLang="zh-TW" dirty="0" err="1" smtClean="0"/>
              <a:t>blockquote</a:t>
            </a:r>
            <a:r>
              <a:rPr lang="en-US" altLang="zh-TW" dirty="0" smtClean="0"/>
              <a:t>&gt; </a:t>
            </a:r>
            <a:r>
              <a:rPr lang="en-US" altLang="zh-TW" dirty="0" err="1" smtClean="0"/>
              <a:t>blockquote</a:t>
            </a:r>
            <a:r>
              <a:rPr lang="en-US" altLang="zh-TW" dirty="0" smtClean="0"/>
              <a:t> test &lt;/</a:t>
            </a:r>
            <a:r>
              <a:rPr lang="en-US" altLang="zh-TW" dirty="0" err="1" smtClean="0"/>
              <a:t>blockquote</a:t>
            </a:r>
            <a:r>
              <a:rPr lang="en-US" altLang="zh-TW" dirty="0" smtClean="0"/>
              <a:t> &gt;</a:t>
            </a:r>
          </a:p>
          <a:p>
            <a:r>
              <a:rPr lang="en-US" altLang="zh-TW" dirty="0" smtClean="0"/>
              <a:t>    &lt;!-- this is comment--&gt;</a:t>
            </a:r>
          </a:p>
          <a:p>
            <a:r>
              <a:rPr lang="en-US" altLang="zh-TW" dirty="0" smtClean="0"/>
              <a:t>    &lt;</a:t>
            </a:r>
            <a:r>
              <a:rPr lang="en-US" altLang="zh-TW" dirty="0" err="1" smtClean="0"/>
              <a:t>hr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    &lt;pre&gt;</a:t>
            </a:r>
          </a:p>
          <a:p>
            <a:r>
              <a:rPr lang="en-US" altLang="zh-TW" dirty="0" smtClean="0"/>
              <a:t>	this is pre.</a:t>
            </a:r>
          </a:p>
          <a:p>
            <a:r>
              <a:rPr lang="en-US" altLang="zh-TW" dirty="0" smtClean="0"/>
              <a:t>this is pre.</a:t>
            </a:r>
          </a:p>
          <a:p>
            <a:r>
              <a:rPr lang="en-US" altLang="zh-TW" dirty="0" smtClean="0"/>
              <a:t>    &lt;/pre&gt;</a:t>
            </a:r>
          </a:p>
          <a:p>
            <a:r>
              <a:rPr lang="en-US" altLang="zh-TW" dirty="0" smtClean="0"/>
              <a:t>&lt;/body&gt;</a:t>
            </a:r>
          </a:p>
          <a:p>
            <a:r>
              <a:rPr lang="en-US" altLang="zh-TW" dirty="0" smtClean="0"/>
              <a:t>&lt;/html&gt;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1D8DF-DFDC-4905-BD0C-142A97C276E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015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&lt;!DOCTYPE html&gt;</a:t>
            </a:r>
          </a:p>
          <a:p>
            <a:r>
              <a:rPr lang="en-US" altLang="zh-TW" dirty="0" smtClean="0"/>
              <a:t>&lt;html&gt;</a:t>
            </a:r>
          </a:p>
          <a:p>
            <a:r>
              <a:rPr lang="en-US" altLang="zh-TW" dirty="0" smtClean="0"/>
              <a:t>&lt;body&gt;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	&lt;h1&gt;this is h1&lt;/h1&gt;</a:t>
            </a:r>
          </a:p>
          <a:p>
            <a:r>
              <a:rPr lang="en-US" altLang="zh-TW" dirty="0" smtClean="0"/>
              <a:t>	&lt;h2&gt;this is h2&lt;/h2&gt;</a:t>
            </a:r>
          </a:p>
          <a:p>
            <a:r>
              <a:rPr lang="en-US" altLang="zh-TW" dirty="0" smtClean="0"/>
              <a:t>	&lt;h3&gt;this is h3&lt;/h3&gt;</a:t>
            </a:r>
          </a:p>
          <a:p>
            <a:r>
              <a:rPr lang="en-US" altLang="zh-TW" dirty="0" smtClean="0"/>
              <a:t>	&lt;h4&gt;this is h4&lt;/h4&gt;</a:t>
            </a:r>
          </a:p>
          <a:p>
            <a:r>
              <a:rPr lang="en-US" altLang="zh-TW" dirty="0" smtClean="0"/>
              <a:t>	&lt;h5&gt;this is h5&lt;/h5&gt;</a:t>
            </a:r>
          </a:p>
          <a:p>
            <a:r>
              <a:rPr lang="en-US" altLang="zh-TW" dirty="0" smtClean="0"/>
              <a:t>	&lt;h6&gt;this is h6&lt;/h6&gt;</a:t>
            </a:r>
          </a:p>
          <a:p>
            <a:r>
              <a:rPr lang="en-US" altLang="zh-TW" dirty="0" smtClean="0"/>
              <a:t>	</a:t>
            </a:r>
          </a:p>
          <a:p>
            <a:r>
              <a:rPr lang="en-US" altLang="zh-TW" dirty="0" smtClean="0"/>
              <a:t>&lt;/body&gt;</a:t>
            </a:r>
          </a:p>
          <a:p>
            <a:r>
              <a:rPr lang="en-US" altLang="zh-TW" dirty="0" smtClean="0"/>
              <a:t>&lt;/html&gt;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1D8DF-DFDC-4905-BD0C-142A97C276E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031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&lt;!DOCTYPE html&gt;</a:t>
            </a:r>
          </a:p>
          <a:p>
            <a:r>
              <a:rPr lang="en-US" altLang="zh-TW" dirty="0" smtClean="0"/>
              <a:t>&lt;html&gt;</a:t>
            </a:r>
          </a:p>
          <a:p>
            <a:r>
              <a:rPr lang="en-US" altLang="zh-TW" dirty="0" smtClean="0"/>
              <a:t>&lt;body&gt;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&lt;p&gt;&lt;font size="3" color="red"&gt;This is some text!&lt;/font&gt;&lt;/p&gt;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&lt;p&gt;&lt;font size="2" color="blue"&gt;This is some text!&lt;/font&gt;&lt;/p&gt;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&lt;p&gt;&lt;font face="</a:t>
            </a:r>
            <a:r>
              <a:rPr lang="en-US" altLang="zh-TW" dirty="0" err="1" smtClean="0"/>
              <a:t>verdana</a:t>
            </a:r>
            <a:r>
              <a:rPr lang="en-US" altLang="zh-TW" dirty="0" smtClean="0"/>
              <a:t>" color="green"&gt;This is some text!&lt;/font&gt;&lt;/p&gt;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&lt;p&gt;&lt;strong&gt;Note:&lt;/strong&gt; The font element is not supported in HTML5. Use CSS instead.&lt;/p&gt;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&lt;/body&gt;</a:t>
            </a:r>
          </a:p>
          <a:p>
            <a:r>
              <a:rPr lang="en-US" altLang="zh-TW" dirty="0" smtClean="0"/>
              <a:t>&lt;/html&gt;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1D8DF-DFDC-4905-BD0C-142A97C276E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08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&lt;!DOCTYPE html&gt;</a:t>
            </a:r>
          </a:p>
          <a:p>
            <a:r>
              <a:rPr lang="en-US" altLang="zh-TW" dirty="0" smtClean="0"/>
              <a:t>&lt;html&gt;</a:t>
            </a:r>
          </a:p>
          <a:p>
            <a:r>
              <a:rPr lang="en-US" altLang="zh-TW" dirty="0" smtClean="0"/>
              <a:t>&lt;body&gt;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&lt;p&gt;</a:t>
            </a:r>
          </a:p>
          <a:p>
            <a:r>
              <a:rPr lang="en-US" altLang="zh-TW" dirty="0" smtClean="0"/>
              <a:t>   100&lt;sup&gt;o&lt;/sup&gt;C</a:t>
            </a:r>
          </a:p>
          <a:p>
            <a:r>
              <a:rPr lang="en-US" altLang="zh-TW" dirty="0" smtClean="0"/>
              <a:t>&lt;/p&gt;</a:t>
            </a:r>
          </a:p>
          <a:p>
            <a:r>
              <a:rPr lang="en-US" altLang="zh-TW" dirty="0" smtClean="0"/>
              <a:t>&lt;p&gt;</a:t>
            </a:r>
          </a:p>
          <a:p>
            <a:r>
              <a:rPr lang="en-US" altLang="zh-TW" dirty="0" smtClean="0"/>
              <a:t>   H&lt;sub&gt;2&lt;/sub&gt;O</a:t>
            </a:r>
          </a:p>
          <a:p>
            <a:r>
              <a:rPr lang="en-US" altLang="zh-TW" dirty="0" smtClean="0"/>
              <a:t>&lt;/p&gt;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&lt;/body&gt;</a:t>
            </a:r>
          </a:p>
          <a:p>
            <a:r>
              <a:rPr lang="en-US" altLang="zh-TW" dirty="0" smtClean="0"/>
              <a:t>&lt;/html&gt;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1D8DF-DFDC-4905-BD0C-142A97C276E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634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1D8DF-DFDC-4905-BD0C-142A97C276E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54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&lt;!DOCTYPE html&gt;</a:t>
            </a:r>
          </a:p>
          <a:p>
            <a:r>
              <a:rPr lang="en-US" altLang="zh-TW" dirty="0" smtClean="0"/>
              <a:t>&lt;html&gt;</a:t>
            </a:r>
          </a:p>
          <a:p>
            <a:r>
              <a:rPr lang="en-US" altLang="zh-TW" dirty="0" smtClean="0"/>
              <a:t>&lt;body&gt;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An Unordered List:</a:t>
            </a:r>
          </a:p>
          <a:p>
            <a:r>
              <a:rPr lang="en-US" altLang="zh-TW" dirty="0" smtClean="0"/>
              <a:t>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  &lt;li&gt;Coffee&lt;/li&gt;</a:t>
            </a:r>
          </a:p>
          <a:p>
            <a:r>
              <a:rPr lang="en-US" altLang="zh-TW" dirty="0" smtClean="0"/>
              <a:t>  &lt;li&gt;Tea&lt;/li&gt;</a:t>
            </a:r>
          </a:p>
          <a:p>
            <a:r>
              <a:rPr lang="en-US" altLang="zh-TW" dirty="0" smtClean="0"/>
              <a:t>  &lt;li&gt;Milk&lt;/li&gt;</a:t>
            </a:r>
          </a:p>
          <a:p>
            <a:r>
              <a:rPr lang="en-US" altLang="zh-TW" dirty="0" smtClean="0"/>
              <a:t>&lt;/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&lt;/body&gt;</a:t>
            </a:r>
          </a:p>
          <a:p>
            <a:r>
              <a:rPr lang="en-US" altLang="zh-TW" dirty="0" smtClean="0"/>
              <a:t>&lt;/html&gt;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1D8DF-DFDC-4905-BD0C-142A97C276E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77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TW" dirty="0" smtClean="0"/>
              <a:t>&lt;!DOCTYPE html&gt;</a:t>
            </a:r>
          </a:p>
          <a:p>
            <a:r>
              <a:rPr lang="it-IT" altLang="zh-TW" dirty="0" smtClean="0"/>
              <a:t>&lt;html&gt;</a:t>
            </a:r>
          </a:p>
          <a:p>
            <a:r>
              <a:rPr lang="it-IT" altLang="zh-TW" dirty="0" smtClean="0"/>
              <a:t>&lt;body&gt;</a:t>
            </a:r>
          </a:p>
          <a:p>
            <a:endParaRPr lang="it-IT" altLang="zh-TW" dirty="0" smtClean="0"/>
          </a:p>
          <a:p>
            <a:r>
              <a:rPr lang="it-IT" altLang="zh-TW" dirty="0" smtClean="0"/>
              <a:t>&lt;ol&gt;</a:t>
            </a:r>
          </a:p>
          <a:p>
            <a:r>
              <a:rPr lang="it-IT" altLang="zh-TW" dirty="0" smtClean="0"/>
              <a:t>  &lt;li&gt;Coffee&lt;/li&gt;</a:t>
            </a:r>
          </a:p>
          <a:p>
            <a:r>
              <a:rPr lang="it-IT" altLang="zh-TW" dirty="0" smtClean="0"/>
              <a:t>  &lt;li&gt;Tea&lt;/li&gt;</a:t>
            </a:r>
          </a:p>
          <a:p>
            <a:r>
              <a:rPr lang="it-IT" altLang="zh-TW" dirty="0" smtClean="0"/>
              <a:t>  &lt;li&gt;Milk&lt;/li&gt;</a:t>
            </a:r>
          </a:p>
          <a:p>
            <a:r>
              <a:rPr lang="it-IT" altLang="zh-TW" dirty="0" smtClean="0"/>
              <a:t>&lt;/ol&gt;</a:t>
            </a:r>
          </a:p>
          <a:p>
            <a:endParaRPr lang="it-IT" altLang="zh-TW" dirty="0" smtClean="0"/>
          </a:p>
          <a:p>
            <a:r>
              <a:rPr lang="it-IT" altLang="zh-TW" dirty="0" smtClean="0"/>
              <a:t>&lt;ol start="50"&gt;</a:t>
            </a:r>
          </a:p>
          <a:p>
            <a:r>
              <a:rPr lang="it-IT" altLang="zh-TW" dirty="0" smtClean="0"/>
              <a:t>  &lt;li&gt;Coffee&lt;/li&gt;</a:t>
            </a:r>
          </a:p>
          <a:p>
            <a:r>
              <a:rPr lang="it-IT" altLang="zh-TW" dirty="0" smtClean="0"/>
              <a:t>  &lt;li&gt;Tea&lt;/li&gt;</a:t>
            </a:r>
          </a:p>
          <a:p>
            <a:r>
              <a:rPr lang="it-IT" altLang="zh-TW" dirty="0" smtClean="0"/>
              <a:t>  &lt;li&gt;Milk&lt;/li&gt;</a:t>
            </a:r>
          </a:p>
          <a:p>
            <a:r>
              <a:rPr lang="it-IT" altLang="zh-TW" dirty="0" smtClean="0"/>
              <a:t>&lt;/ol&gt;</a:t>
            </a:r>
          </a:p>
          <a:p>
            <a:r>
              <a:rPr lang="it-IT" altLang="zh-TW" dirty="0" smtClean="0"/>
              <a:t> </a:t>
            </a:r>
          </a:p>
          <a:p>
            <a:r>
              <a:rPr lang="it-IT" altLang="zh-TW" dirty="0" smtClean="0"/>
              <a:t>&lt;/body&gt;</a:t>
            </a:r>
          </a:p>
          <a:p>
            <a:r>
              <a:rPr lang="it-IT" altLang="zh-TW" dirty="0" smtClean="0"/>
              <a:t>&lt;/html&gt;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1D8DF-DFDC-4905-BD0C-142A97C276E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88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3938" y="3429000"/>
            <a:ext cx="144462" cy="2135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6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版面配置區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975798" cy="1249114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1" name="文字版面配置區 2"/>
          <p:cNvSpPr>
            <a:spLocks noGrp="1"/>
          </p:cNvSpPr>
          <p:nvPr>
            <p:ph idx="1"/>
          </p:nvPr>
        </p:nvSpPr>
        <p:spPr>
          <a:xfrm>
            <a:off x="539552" y="1412776"/>
            <a:ext cx="7975798" cy="4824536"/>
          </a:xfrm>
          <a:prstGeom prst="rect">
            <a:avLst/>
          </a:prstGeom>
        </p:spPr>
        <p:txBody>
          <a:bodyPr rtlCol="0">
            <a:normAutofit/>
          </a:bodyPr>
          <a:lstStyle>
            <a:lvl1pPr latinLnBrk="0">
              <a:defRPr baseline="0">
                <a:latin typeface="Arial" panose="020B0604020202020204" pitchFamily="34" charset="0"/>
              </a:defRPr>
            </a:lvl1pPr>
            <a:lvl2pPr latinLnBrk="0">
              <a:defRPr baseline="0">
                <a:latin typeface="Arial" panose="020B0604020202020204" pitchFamily="34" charset="0"/>
              </a:defRPr>
            </a:lvl2pPr>
            <a:lvl3pPr latinLnBrk="0">
              <a:defRPr baseline="0">
                <a:latin typeface="Arial" panose="020B0604020202020204" pitchFamily="34" charset="0"/>
              </a:defRPr>
            </a:lvl3pPr>
            <a:lvl4pPr latinLnBrk="0">
              <a:defRPr baseline="0">
                <a:latin typeface="Arial" panose="020B0604020202020204" pitchFamily="34" charset="0"/>
              </a:defRPr>
            </a:lvl4pPr>
            <a:lvl5pPr latinLnBrk="0"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5A7C-5BD4-4DB3-8153-CF57E0DA1235}" type="datetime1">
              <a:rPr lang="zh-TW" altLang="en-US" smtClean="0"/>
              <a:t>2017/9/19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D1B4C-560F-425F-B393-89D33A99B0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634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>
          <a:xfrm>
            <a:off x="1691680" y="332656"/>
            <a:ext cx="7238628" cy="13255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文字版面配置區 2"/>
          <p:cNvSpPr>
            <a:spLocks noGrp="1"/>
          </p:cNvSpPr>
          <p:nvPr>
            <p:ph idx="1"/>
          </p:nvPr>
        </p:nvSpPr>
        <p:spPr>
          <a:xfrm>
            <a:off x="1691680" y="1793156"/>
            <a:ext cx="7238628" cy="4351338"/>
          </a:xfrm>
          <a:prstGeom prst="rect">
            <a:avLst/>
          </a:prstGeom>
        </p:spPr>
        <p:txBody>
          <a:bodyPr rtlCol="0">
            <a:normAutofit/>
          </a:bodyPr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692275" y="6324600"/>
            <a:ext cx="1727200" cy="365125"/>
          </a:xfrm>
        </p:spPr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6A110-58C6-4D41-BDC2-378515B14263}" type="datetime1">
              <a:rPr lang="zh-TW" altLang="en-US" smtClean="0"/>
              <a:t>2017/9/19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356100" y="6324600"/>
            <a:ext cx="2173288" cy="365125"/>
          </a:xfrm>
        </p:spPr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42150" y="6324600"/>
            <a:ext cx="1887538" cy="365125"/>
          </a:xfrm>
        </p:spPr>
        <p:txBody>
          <a:bodyPr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D1B4C-560F-425F-B393-89D33A99B0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031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DEFACD-A8AC-4D08-9912-C85C20459F31}" type="datetime1">
              <a:rPr lang="zh-TW" altLang="en-US" smtClean="0"/>
              <a:t>2017/9/19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5D1B4C-560F-425F-B393-89D33A99B0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70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A8CB3D-56CE-498A-9DD1-D4B5D5FBB692}" type="datetime1">
              <a:rPr lang="zh-TW" altLang="en-US" smtClean="0"/>
              <a:t>2017/9/19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5D1B4C-560F-425F-B393-89D33A99B0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46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fld id="{8965CE6F-F3FD-4015-9EAB-402BFF82E1E6}" type="datetime1">
              <a:rPr lang="zh-TW" altLang="en-US" smtClean="0"/>
              <a:t>2017/9/19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5D1B4C-560F-425F-B393-89D33A99B0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30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FEC70-588F-4D37-AEE2-E8067DCDD94F}" type="datetime1">
              <a:rPr lang="zh-TW" altLang="en-US" smtClean="0"/>
              <a:t>2017/9/19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D1B4C-560F-425F-B393-89D33A99B0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3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transition>
    <p:pull dir="d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742950" indent="-285750" algn="l" rtl="0" eaLnBrk="1" fontAlgn="base" latinLnBrk="0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1143000" indent="-228600" algn="l" rtl="0" eaLnBrk="1" fontAlgn="base" latinLnBrk="0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600200" indent="-228600" algn="l" rtl="0" eaLnBrk="1" fontAlgn="base" latinLnBrk="0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2057400" indent="-228600" algn="l" rtl="0" eaLnBrk="1" fontAlgn="base" latinLnBrk="0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 bwMode="auto">
          <a:xfrm>
            <a:off x="3997003" y="3068960"/>
            <a:ext cx="3743325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</a:rPr>
              <a:t>HTML5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zh-TW" altLang="en-US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</a:rPr>
              <a:t>文字變化與排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</a:rPr>
              <a:t>版</a:t>
            </a:r>
            <a:endParaRPr lang="zh-TW" altLang="en-US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4128765" y="4549783"/>
            <a:ext cx="3479800" cy="1254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itchFamily="34" charset="0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中原大學</a:t>
            </a:r>
            <a:r>
              <a:rPr kumimoji="0"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 </a:t>
            </a:r>
            <a:r>
              <a:rPr kumimoji="0"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資訊管理學</a:t>
            </a:r>
            <a:r>
              <a:rPr kumimoji="0"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系</a:t>
            </a:r>
            <a:endParaRPr kumimoji="0" lang="en-US" altLang="zh-TW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kumimoji="0"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賴錦慧 老師</a:t>
            </a:r>
            <a:endParaRPr kumimoji="0" lang="en-US" altLang="zh-TW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kumimoji="0" lang="en-US" altLang="zh-TW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chlai@cycu.edu.tw</a:t>
            </a:r>
            <a:endParaRPr kumimoji="0" lang="zh-TW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200118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註解標籤 </a:t>
            </a:r>
            <a:r>
              <a:rPr lang="en-US" altLang="zh-TW" dirty="0" smtClean="0"/>
              <a:t>&lt;!--</a:t>
            </a:r>
            <a:r>
              <a:rPr lang="zh-TW" altLang="en-US" dirty="0" smtClean="0"/>
              <a:t> </a:t>
            </a:r>
            <a:r>
              <a:rPr lang="en-US" altLang="zh-TW" dirty="0" smtClean="0"/>
              <a:t>--&gt;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2776"/>
            <a:ext cx="7848872" cy="235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3212976"/>
            <a:ext cx="4894140" cy="298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2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分隔線標籤 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hr</a:t>
            </a:r>
            <a:r>
              <a:rPr lang="en-US" altLang="zh-TW" dirty="0" smtClean="0"/>
              <a:t>&gt;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207" y="1457247"/>
            <a:ext cx="7675194" cy="1757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830" y="3214581"/>
            <a:ext cx="5053242" cy="2339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1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標籤 </a:t>
            </a:r>
            <a:r>
              <a:rPr lang="en-US" altLang="zh-TW" dirty="0" smtClean="0"/>
              <a:t>&lt;pre&gt;: </a:t>
            </a:r>
            <a:r>
              <a:rPr lang="zh-TW" altLang="en-US" dirty="0" smtClean="0"/>
              <a:t>預先格式化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7501068" cy="246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165009"/>
            <a:ext cx="433855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56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段落標題標籤 </a:t>
            </a:r>
            <a:r>
              <a:rPr lang="en-US" altLang="zh-TW" dirty="0" smtClean="0"/>
              <a:t>&lt;h1&gt;~&lt;h6&gt;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align="{</a:t>
            </a:r>
            <a:r>
              <a:rPr lang="en-US" altLang="zh-TW" sz="2800" dirty="0" err="1"/>
              <a:t>left,center,right</a:t>
            </a:r>
            <a:r>
              <a:rPr lang="en-US" altLang="zh-TW" sz="2800" dirty="0"/>
              <a:t>}" (</a:t>
            </a:r>
            <a:r>
              <a:rPr lang="en-US" altLang="zh-TW" sz="2800" dirty="0" smtClean="0"/>
              <a:t>Deprecated)</a:t>
            </a:r>
            <a:endParaRPr lang="zh-TW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66352"/>
            <a:ext cx="8964488" cy="458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0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段落標題</a:t>
            </a:r>
            <a:r>
              <a:rPr lang="zh-TW" altLang="en-US" dirty="0" smtClean="0"/>
              <a:t>標籤 </a:t>
            </a:r>
            <a:r>
              <a:rPr lang="en-US" altLang="zh-TW" dirty="0" smtClean="0"/>
              <a:t>&lt;</a:t>
            </a:r>
            <a:r>
              <a:rPr lang="en-US" altLang="zh-TW" dirty="0"/>
              <a:t>h1&gt;~&lt;h6&gt;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87" y="1672456"/>
            <a:ext cx="7971479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276872"/>
            <a:ext cx="3635896" cy="2890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65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&lt;</a:t>
            </a:r>
            <a:r>
              <a:rPr lang="en-US" altLang="zh-TW" dirty="0"/>
              <a:t>d</a:t>
            </a:r>
            <a:r>
              <a:rPr lang="en-US" altLang="zh-TW" dirty="0" smtClean="0"/>
              <a:t>iv&gt; </a:t>
            </a:r>
            <a:r>
              <a:rPr lang="zh-TW" altLang="en-US" dirty="0" smtClean="0"/>
              <a:t>群組成區塊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547" y="1412776"/>
            <a:ext cx="772106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3429000"/>
            <a:ext cx="4752529" cy="2303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6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請開啟文字檔案</a:t>
            </a:r>
            <a:r>
              <a:rPr lang="en-US" altLang="zh-TW" sz="2800" dirty="0" smtClean="0"/>
              <a:t>ex4-1.txt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並把文字內容改成下列網頁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23" y="2420888"/>
            <a:ext cx="8372475" cy="34290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31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644008" y="4365104"/>
            <a:ext cx="2952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文字變化</a:t>
            </a:r>
            <a:endParaRPr lang="zh-TW" altLang="en-US" sz="4400" b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51920" y="3501008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變化與排版</a:t>
            </a:r>
          </a:p>
        </p:txBody>
      </p:sp>
    </p:spTree>
    <p:extLst>
      <p:ext uri="{BB962C8B-B14F-4D97-AF65-F5344CB8AC3E}">
        <p14:creationId xmlns:p14="http://schemas.microsoft.com/office/powerpoint/2010/main" val="19043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設定字型樣式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 smtClean="0"/>
              <a:t>&lt;font&gt;</a:t>
            </a:r>
            <a:r>
              <a:rPr lang="zh-TW" altLang="zh-TW" sz="2400" dirty="0" smtClean="0"/>
              <a:t>標記</a:t>
            </a:r>
            <a:r>
              <a:rPr lang="zh-TW" altLang="en-US" sz="2400" dirty="0" smtClean="0"/>
              <a:t>：</a:t>
            </a:r>
            <a:r>
              <a:rPr lang="zh-TW" altLang="zh-TW" sz="2400" dirty="0" smtClean="0"/>
              <a:t>設定文字的字型大小、色彩以及字體，屬性有</a:t>
            </a:r>
            <a:r>
              <a:rPr lang="en-US" altLang="zh-TW" sz="2400" dirty="0" smtClean="0"/>
              <a:t>size</a:t>
            </a:r>
            <a:r>
              <a:rPr lang="zh-TW" altLang="zh-TW" sz="2400" dirty="0" smtClean="0"/>
              <a:t>、</a:t>
            </a:r>
            <a:r>
              <a:rPr lang="en-US" altLang="zh-TW" sz="2400" dirty="0" smtClean="0"/>
              <a:t>color</a:t>
            </a:r>
            <a:r>
              <a:rPr lang="zh-TW" altLang="zh-TW" sz="2400" dirty="0" smtClean="0"/>
              <a:t>以及</a:t>
            </a:r>
            <a:r>
              <a:rPr lang="en-US" altLang="zh-TW" sz="2400" dirty="0" smtClean="0"/>
              <a:t>face</a:t>
            </a:r>
            <a:r>
              <a:rPr lang="zh-TW" altLang="zh-TW" sz="2400" dirty="0" smtClean="0"/>
              <a:t>三種</a:t>
            </a:r>
            <a:r>
              <a:rPr lang="zh-TW" altLang="en-US" sz="2400" dirty="0" smtClean="0"/>
              <a:t>。</a:t>
            </a:r>
            <a:r>
              <a:rPr lang="en-US" altLang="zh-TW" sz="2400" dirty="0" smtClean="0"/>
              <a:t>(HTML5</a:t>
            </a:r>
            <a:r>
              <a:rPr lang="zh-TW" altLang="en-US" sz="2400" dirty="0" smtClean="0"/>
              <a:t>已移除此標記</a:t>
            </a:r>
            <a:r>
              <a:rPr lang="en-US" altLang="zh-TW" sz="2400" dirty="0" smtClean="0"/>
              <a:t>)</a:t>
            </a:r>
          </a:p>
          <a:p>
            <a:pPr lvl="2"/>
            <a:endParaRPr lang="en-US" altLang="zh-TW" sz="1800" dirty="0" smtClean="0"/>
          </a:p>
          <a:p>
            <a:pPr lvl="2"/>
            <a:endParaRPr lang="en-US" altLang="zh-TW" sz="1800" dirty="0" smtClean="0"/>
          </a:p>
          <a:p>
            <a:pPr lvl="2"/>
            <a:endParaRPr lang="en-US" altLang="zh-TW" sz="1800" dirty="0" smtClean="0"/>
          </a:p>
          <a:p>
            <a:pPr lvl="2"/>
            <a:endParaRPr lang="en-US" altLang="zh-TW" sz="1800" dirty="0" smtClean="0"/>
          </a:p>
          <a:p>
            <a:pPr lvl="2"/>
            <a:endParaRPr lang="en-US" altLang="zh-TW" sz="1800" dirty="0" smtClean="0"/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&lt;b&gt;</a:t>
            </a:r>
            <a:r>
              <a:rPr lang="zh-TW" altLang="en-US" sz="2400" dirty="0" smtClean="0"/>
              <a:t>：粗體</a:t>
            </a:r>
            <a:r>
              <a:rPr lang="zh-TW" altLang="zh-TW" sz="2400" dirty="0" smtClean="0"/>
              <a:t>、</a:t>
            </a:r>
            <a:r>
              <a:rPr lang="en-US" altLang="zh-TW" sz="2400" dirty="0" smtClean="0"/>
              <a:t>&lt;u&gt;</a:t>
            </a:r>
            <a:r>
              <a:rPr lang="zh-TW" altLang="en-US" sz="2400" dirty="0" smtClean="0"/>
              <a:t>：加底線</a:t>
            </a:r>
            <a:r>
              <a:rPr lang="zh-TW" altLang="zh-TW" sz="2400" dirty="0" smtClean="0"/>
              <a:t>、</a:t>
            </a:r>
            <a:r>
              <a:rPr lang="en-US" altLang="zh-TW" sz="2400" dirty="0" smtClean="0"/>
              <a:t>&lt;</a:t>
            </a:r>
            <a:r>
              <a:rPr lang="en-US" altLang="zh-TW" sz="2400" dirty="0" err="1" smtClean="0"/>
              <a:t>i</a:t>
            </a:r>
            <a:r>
              <a:rPr lang="en-US" altLang="zh-TW" sz="2400" dirty="0" smtClean="0"/>
              <a:t>&gt;</a:t>
            </a:r>
            <a:r>
              <a:rPr lang="zh-TW" altLang="en-US" sz="2400" dirty="0" smtClean="0"/>
              <a:t>：斜體</a:t>
            </a:r>
            <a:endParaRPr lang="en-US" altLang="zh-TW" sz="2400" dirty="0" smtClean="0"/>
          </a:p>
          <a:p>
            <a:r>
              <a:rPr lang="zh-TW" altLang="zh-TW" sz="2400" dirty="0" smtClean="0"/>
              <a:t>設定上標、下標</a:t>
            </a:r>
          </a:p>
          <a:p>
            <a:pPr lvl="1"/>
            <a:r>
              <a:rPr lang="en-US" altLang="zh-TW" sz="2000" dirty="0" smtClean="0"/>
              <a:t>&lt;sup&gt;</a:t>
            </a:r>
            <a:r>
              <a:rPr lang="zh-TW" altLang="zh-TW" sz="2000" dirty="0" smtClean="0"/>
              <a:t>、</a:t>
            </a:r>
            <a:r>
              <a:rPr lang="en-US" altLang="zh-TW" sz="2000" dirty="0" smtClean="0"/>
              <a:t>&lt;sub&gt;</a:t>
            </a:r>
            <a:r>
              <a:rPr lang="zh-TW" altLang="zh-TW" sz="2000" dirty="0" smtClean="0"/>
              <a:t>標記</a:t>
            </a:r>
            <a:endParaRPr lang="en-US" altLang="zh-TW" sz="2000" dirty="0" smtClean="0"/>
          </a:p>
          <a:p>
            <a:endParaRPr lang="zh-TW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108185"/>
              </p:ext>
            </p:extLst>
          </p:nvPr>
        </p:nvGraphicFramePr>
        <p:xfrm>
          <a:off x="1259632" y="2348880"/>
          <a:ext cx="6768752" cy="21602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73676"/>
                <a:gridCol w="2670475"/>
                <a:gridCol w="2624601"/>
              </a:tblGrid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設定值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68580" marR="68580" marT="0" marB="0"/>
                </a:tc>
              </a:tr>
              <a:tr h="72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Size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相對值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(size=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＋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絕對值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(size=2)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設定文字的大小，預設值為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size=3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color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顏色名稱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(color="red")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HEX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碼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(color="#FF0000")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設定文字的顏色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face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系統內建字形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設定文字的字體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55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字型標籤 </a:t>
            </a:r>
            <a:r>
              <a:rPr lang="en-US" altLang="zh-TW" dirty="0" smtClean="0"/>
              <a:t>&lt;font&gt;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9" y="1484784"/>
            <a:ext cx="8269163" cy="4186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04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基本文字與段落標籤</a:t>
            </a:r>
            <a:endParaRPr lang="en-US" altLang="zh-TW" dirty="0" smtClean="0"/>
          </a:p>
          <a:p>
            <a:r>
              <a:rPr lang="zh-TW" altLang="en-US" dirty="0" smtClean="0"/>
              <a:t>文字變化</a:t>
            </a:r>
            <a:endParaRPr lang="en-US" altLang="zh-TW" dirty="0" smtClean="0"/>
          </a:p>
          <a:p>
            <a:r>
              <a:rPr lang="zh-TW" altLang="en-US" dirty="0" smtClean="0"/>
              <a:t>簡易文字排版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20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上標</a:t>
            </a:r>
            <a:r>
              <a:rPr lang="zh-TW" altLang="en-US" dirty="0"/>
              <a:t>與下標</a:t>
            </a:r>
            <a:r>
              <a:rPr lang="zh-TW" altLang="en-US" dirty="0" smtClean="0"/>
              <a:t>標籤 </a:t>
            </a:r>
            <a:r>
              <a:rPr lang="en-US" altLang="zh-TW" dirty="0" smtClean="0"/>
              <a:t>&lt;sup&gt;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&lt;sub&gt;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7926954" cy="398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8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文字格式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HTML5</a:t>
            </a:r>
            <a:r>
              <a:rPr lang="zh-TW" altLang="en-US" sz="2000" dirty="0" smtClean="0"/>
              <a:t>已移除 </a:t>
            </a:r>
            <a:r>
              <a:rPr lang="en-US" altLang="zh-TW" sz="2000" dirty="0" smtClean="0"/>
              <a:t>&lt;font&gt;,&lt;</a:t>
            </a:r>
            <a:r>
              <a:rPr lang="en-US" altLang="zh-TW" sz="2000" dirty="0" err="1" smtClean="0"/>
              <a:t>basefont</a:t>
            </a:r>
            <a:r>
              <a:rPr lang="en-US" altLang="zh-TW" sz="2000" dirty="0" smtClean="0"/>
              <a:t>&gt;,&lt;big&gt;,&lt;blink&gt;,&lt;center&gt;,&lt;strike&gt;,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&lt;</a:t>
            </a:r>
            <a:r>
              <a:rPr lang="en-US" altLang="zh-TW" sz="2000" dirty="0" err="1" smtClean="0"/>
              <a:t>tt</a:t>
            </a:r>
            <a:r>
              <a:rPr lang="en-US" altLang="zh-TW" sz="2000" dirty="0" smtClean="0"/>
              <a:t>&gt;,&lt;</a:t>
            </a:r>
            <a:r>
              <a:rPr lang="en-US" altLang="zh-TW" sz="2000" dirty="0" err="1" smtClean="0"/>
              <a:t>nobr</a:t>
            </a:r>
            <a:r>
              <a:rPr lang="en-US" altLang="zh-TW" sz="2000" dirty="0" smtClean="0"/>
              <a:t>&gt;,&lt;spacer&gt;, &lt;acronym&gt;</a:t>
            </a:r>
          </a:p>
          <a:p>
            <a:r>
              <a:rPr lang="zh-TW" altLang="en-US" sz="2000" dirty="0" smtClean="0"/>
              <a:t>建議改用</a:t>
            </a:r>
            <a:r>
              <a:rPr lang="en-US" altLang="zh-TW" sz="2000" dirty="0" smtClean="0"/>
              <a:t>CSS</a:t>
            </a:r>
            <a:r>
              <a:rPr lang="zh-TW" altLang="en-US" sz="2000" dirty="0" smtClean="0"/>
              <a:t>來取代</a:t>
            </a:r>
            <a:endParaRPr lang="zh-TW" altLang="en-US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8208" y="2564904"/>
            <a:ext cx="6118485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0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475656" y="476672"/>
            <a:ext cx="6120680" cy="5904656"/>
            <a:chOff x="1403648" y="1256127"/>
            <a:chExt cx="5445263" cy="517776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03648" y="3416367"/>
              <a:ext cx="5445263" cy="3017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3648" y="1256127"/>
              <a:ext cx="5431547" cy="221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五角星形 6"/>
          <p:cNvSpPr/>
          <p:nvPr/>
        </p:nvSpPr>
        <p:spPr>
          <a:xfrm>
            <a:off x="4103948" y="5825177"/>
            <a:ext cx="432048" cy="36004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76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特殊文字</a:t>
            </a:r>
            <a:r>
              <a:rPr lang="zh-TW" altLang="en-US" dirty="0" smtClean="0"/>
              <a:t>標籤 </a:t>
            </a:r>
            <a:r>
              <a:rPr lang="en-US" altLang="zh-TW" dirty="0" smtClean="0"/>
              <a:t>&lt;</a:t>
            </a:r>
            <a:r>
              <a:rPr lang="en-US" altLang="zh-TW" dirty="0"/>
              <a:t>ruby&gt;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rt</a:t>
            </a:r>
            <a:r>
              <a:rPr lang="en-US" altLang="zh-TW" dirty="0"/>
              <a:t>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rp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&lt;ruby&gt;: </a:t>
            </a:r>
            <a:r>
              <a:rPr lang="zh-TW" altLang="en-US" sz="2400" dirty="0" smtClean="0"/>
              <a:t>包住字串及其注音或拼音</a:t>
            </a:r>
            <a:endParaRPr lang="en-US" altLang="zh-TW" sz="2400" dirty="0" smtClean="0"/>
          </a:p>
          <a:p>
            <a:r>
              <a:rPr lang="en-US" altLang="zh-TW" sz="2400" dirty="0" smtClean="0"/>
              <a:t>&lt;</a:t>
            </a:r>
            <a:r>
              <a:rPr lang="en-US" altLang="zh-TW" sz="2400" dirty="0" err="1" smtClean="0"/>
              <a:t>rt</a:t>
            </a:r>
            <a:r>
              <a:rPr lang="en-US" altLang="zh-TW" sz="2400" dirty="0" smtClean="0"/>
              <a:t>&gt;:ruby text, </a:t>
            </a:r>
            <a:r>
              <a:rPr lang="zh-TW" altLang="en-US" sz="2400" dirty="0" smtClean="0"/>
              <a:t>用來包住部份的注音或拼音</a:t>
            </a:r>
            <a:endParaRPr lang="en-US" altLang="zh-TW" sz="2400" dirty="0" smtClean="0"/>
          </a:p>
          <a:p>
            <a:r>
              <a:rPr lang="en-US" altLang="zh-TW" sz="2400" dirty="0" smtClean="0"/>
              <a:t>&lt;</a:t>
            </a:r>
            <a:r>
              <a:rPr lang="en-US" altLang="zh-TW" sz="2400" dirty="0" err="1" smtClean="0"/>
              <a:t>rp</a:t>
            </a:r>
            <a:r>
              <a:rPr lang="en-US" altLang="zh-TW" sz="2400" dirty="0" smtClean="0"/>
              <a:t>&gt;:ruby parentheses, </a:t>
            </a:r>
            <a:r>
              <a:rPr lang="zh-TW" altLang="en-US" sz="2400" dirty="0" smtClean="0"/>
              <a:t>當瀏覽器不支援</a:t>
            </a:r>
            <a:r>
              <a:rPr lang="en-US" altLang="zh-TW" sz="2400" dirty="0" smtClean="0"/>
              <a:t>&lt;ruby&gt;</a:t>
            </a:r>
            <a:r>
              <a:rPr lang="zh-TW" altLang="en-US" sz="2400" dirty="0" smtClean="0"/>
              <a:t>時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顯示</a:t>
            </a:r>
            <a:r>
              <a:rPr lang="en-US" altLang="zh-TW" sz="2400" dirty="0" smtClean="0"/>
              <a:t>&lt;</a:t>
            </a:r>
            <a:r>
              <a:rPr lang="en-US" altLang="zh-TW" sz="2400" dirty="0" err="1" smtClean="0"/>
              <a:t>rp</a:t>
            </a:r>
            <a:r>
              <a:rPr lang="en-US" altLang="zh-TW" sz="2400" dirty="0" smtClean="0"/>
              <a:t>&gt;</a:t>
            </a:r>
            <a:r>
              <a:rPr lang="zh-TW" altLang="en-US" sz="2400" dirty="0" smtClean="0"/>
              <a:t>元素中的內容</a:t>
            </a:r>
            <a:endParaRPr lang="zh-TW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7067" y="4313518"/>
            <a:ext cx="3440730" cy="2339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067" y="3112393"/>
            <a:ext cx="7524918" cy="115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27" y="4475808"/>
            <a:ext cx="2376264" cy="196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463130" y="3149717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42233" y="3140385"/>
            <a:ext cx="773426" cy="297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5219" y="3149717"/>
            <a:ext cx="432048" cy="2880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394669" y="3149717"/>
            <a:ext cx="544726" cy="2880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174081" y="3145113"/>
            <a:ext cx="432048" cy="2880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035184" y="3144442"/>
            <a:ext cx="507049" cy="2887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13" name="頁尾版面配置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84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空白</a:t>
            </a:r>
            <a:r>
              <a:rPr lang="zh-TW" altLang="en-US" dirty="0" smtClean="0"/>
              <a:t>標籤 </a:t>
            </a:r>
            <a:r>
              <a:rPr lang="en-US" altLang="zh-TW" dirty="0" smtClean="0"/>
              <a:t>&lt;span&gt;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將某個範圍的內容和元素群組成一行</a:t>
            </a:r>
            <a:endParaRPr lang="en-US" altLang="zh-TW" sz="2400" dirty="0" smtClean="0"/>
          </a:p>
          <a:p>
            <a:r>
              <a:rPr lang="zh-TW" altLang="en-US" sz="2400" dirty="0"/>
              <a:t>搭配</a:t>
            </a:r>
            <a:r>
              <a:rPr lang="en-US" altLang="zh-TW" sz="2400" dirty="0"/>
              <a:t>class, id, </a:t>
            </a:r>
            <a:r>
              <a:rPr lang="en-US" altLang="zh-TW" sz="2400" dirty="0" smtClean="0"/>
              <a:t>style</a:t>
            </a:r>
            <a:endParaRPr lang="zh-TW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204864"/>
            <a:ext cx="6912768" cy="376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358818"/>
            <a:ext cx="3692698" cy="168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9933" y="6071979"/>
            <a:ext cx="5224133" cy="512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0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355976" y="4293096"/>
            <a:ext cx="3672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簡易文字排版</a:t>
            </a:r>
            <a:endParaRPr lang="zh-TW" altLang="en-US" sz="4400" b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51920" y="357301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變化與排版</a:t>
            </a:r>
          </a:p>
        </p:txBody>
      </p:sp>
    </p:spTree>
    <p:extLst>
      <p:ext uri="{BB962C8B-B14F-4D97-AF65-F5344CB8AC3E}">
        <p14:creationId xmlns:p14="http://schemas.microsoft.com/office/powerpoint/2010/main" val="5750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mtClean="0"/>
              <a:t>項目符號與編號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sz="2800" dirty="0" smtClean="0"/>
              <a:t>符號清單</a:t>
            </a:r>
            <a:endParaRPr lang="en-US" altLang="zh-TW" sz="2800" dirty="0" smtClean="0"/>
          </a:p>
          <a:p>
            <a:pPr lvl="1"/>
            <a:r>
              <a:rPr lang="zh-TW" altLang="zh-TW" sz="2400" dirty="0" smtClean="0"/>
              <a:t>「無序清單」</a:t>
            </a:r>
            <a:r>
              <a:rPr lang="en-US" altLang="zh-TW" sz="2400" dirty="0" smtClean="0"/>
              <a:t>(Unordered list)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&lt;</a:t>
            </a:r>
            <a:r>
              <a:rPr lang="en-US" altLang="zh-TW" sz="2400" dirty="0" err="1" smtClean="0"/>
              <a:t>ul</a:t>
            </a:r>
            <a:r>
              <a:rPr lang="en-US" altLang="zh-TW" sz="2400" dirty="0" smtClean="0"/>
              <a:t>&gt;,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&lt;li&gt;</a:t>
            </a:r>
            <a:r>
              <a:rPr lang="zh-TW" altLang="zh-TW" sz="2400" dirty="0" smtClean="0"/>
              <a:t>標記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 </a:t>
            </a:r>
            <a:r>
              <a:rPr lang="en-US" altLang="zh-TW" sz="2400" dirty="0" smtClean="0"/>
              <a:t>&lt;li value="3"&gt;</a:t>
            </a:r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zh-TW" altLang="en-US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086904"/>
              </p:ext>
            </p:extLst>
          </p:nvPr>
        </p:nvGraphicFramePr>
        <p:xfrm>
          <a:off x="899592" y="3284984"/>
          <a:ext cx="7200800" cy="14401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144023"/>
                <a:gridCol w="2800088"/>
                <a:gridCol w="3256689"/>
              </a:tblGrid>
              <a:tr h="5188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設定值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68580" marR="68580" marT="0" marB="0"/>
                </a:tc>
              </a:tr>
              <a:tr h="9213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value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等整數值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設定編號清單的起始值，此屬性只有搭配編號清單時有作用。預設值：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無序清單</a:t>
            </a:r>
            <a:r>
              <a:rPr lang="zh-TW" altLang="en-US" dirty="0" smtClean="0"/>
              <a:t>標籤 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&lt;li&gt;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6912768" cy="440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mtClean="0"/>
              <a:t>編號清單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sz="2800" dirty="0" smtClean="0"/>
              <a:t>「有序清單」</a:t>
            </a:r>
            <a:r>
              <a:rPr lang="en-US" altLang="zh-TW" sz="2800" dirty="0" smtClean="0"/>
              <a:t>(Ordered list)</a:t>
            </a:r>
            <a:r>
              <a:rPr lang="zh-TW" altLang="en-US" sz="2800" dirty="0" smtClean="0"/>
              <a:t>：</a:t>
            </a:r>
            <a:r>
              <a:rPr lang="en-US" altLang="zh-TW" sz="2800" dirty="0" smtClean="0"/>
              <a:t>&lt;</a:t>
            </a:r>
            <a:r>
              <a:rPr lang="en-US" altLang="zh-TW" sz="2800" dirty="0" err="1" smtClean="0"/>
              <a:t>ol</a:t>
            </a:r>
            <a:r>
              <a:rPr lang="en-US" altLang="zh-TW" sz="2800" dirty="0" smtClean="0"/>
              <a:t>&gt;</a:t>
            </a:r>
            <a:r>
              <a:rPr lang="zh-TW" altLang="zh-TW" sz="2800" dirty="0" smtClean="0"/>
              <a:t>標記</a:t>
            </a:r>
            <a:endParaRPr lang="en-US" altLang="zh-TW" sz="2800" dirty="0" smtClean="0"/>
          </a:p>
          <a:p>
            <a:pPr lvl="0"/>
            <a:r>
              <a:rPr lang="en-US" altLang="zh-TW" sz="2800" dirty="0" smtClean="0"/>
              <a:t>&lt;</a:t>
            </a:r>
            <a:r>
              <a:rPr lang="en-US" altLang="zh-TW" sz="2800" dirty="0" err="1" smtClean="0"/>
              <a:t>ol</a:t>
            </a:r>
            <a:r>
              <a:rPr lang="en-US" altLang="zh-TW" sz="2800" dirty="0" smtClean="0"/>
              <a:t> type="</a:t>
            </a:r>
            <a:r>
              <a:rPr lang="en-US" altLang="zh-TW" sz="2800" dirty="0" err="1" smtClean="0"/>
              <a:t>i</a:t>
            </a:r>
            <a:r>
              <a:rPr lang="en-US" altLang="zh-TW" sz="2800" dirty="0" smtClean="0"/>
              <a:t>" start="4"&gt;&lt;/</a:t>
            </a:r>
            <a:r>
              <a:rPr lang="en-US" altLang="zh-TW" sz="2800" dirty="0" err="1" smtClean="0"/>
              <a:t>ol</a:t>
            </a:r>
            <a:r>
              <a:rPr lang="en-US" altLang="zh-TW" sz="2800" dirty="0" smtClean="0"/>
              <a:t>&gt;</a:t>
            </a:r>
          </a:p>
          <a:p>
            <a:endParaRPr lang="zh-TW" altLang="en-US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98262"/>
              </p:ext>
            </p:extLst>
          </p:nvPr>
        </p:nvGraphicFramePr>
        <p:xfrm>
          <a:off x="971600" y="2636912"/>
          <a:ext cx="6984776" cy="167678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109703"/>
                <a:gridCol w="2716085"/>
                <a:gridCol w="3158988"/>
              </a:tblGrid>
              <a:tr h="2137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設定值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68580" marR="68580" marT="0" marB="0"/>
                </a:tc>
              </a:tr>
              <a:tr h="4274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設定值有五種，請參考下表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設定數目樣式，預設值：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type="1"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274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start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等整數值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設定編號起始值，預設值：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start=1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274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reversed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reversed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反向排序，數字改為由大到小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(IE9</a:t>
                      </a: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不支援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47888"/>
              </p:ext>
            </p:extLst>
          </p:nvPr>
        </p:nvGraphicFramePr>
        <p:xfrm>
          <a:off x="971600" y="4437112"/>
          <a:ext cx="5184575" cy="172819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66605"/>
                <a:gridCol w="1808985"/>
                <a:gridCol w="1808985"/>
              </a:tblGrid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設定值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項目編號樣式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68580" marR="68580" marT="0" marB="0"/>
                </a:tc>
              </a:tr>
              <a:tr h="288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1, 2, 3, ...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阿拉伯數字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A, B, C, ...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大寫英文字母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a, b, c, ...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小寫英文字母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I, II, III, ...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大寫羅馬數字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i, ii, iii, ...</a:t>
                      </a:r>
                      <a:endParaRPr lang="zh-TW" sz="160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小寫羅馬數字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7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有序清單</a:t>
            </a:r>
            <a:r>
              <a:rPr lang="zh-TW" altLang="en-US" dirty="0" smtClean="0"/>
              <a:t>標籤</a:t>
            </a:r>
            <a:r>
              <a:rPr lang="zh-TW" altLang="en-US" dirty="0"/>
              <a:t> 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ol</a:t>
            </a:r>
            <a:r>
              <a:rPr lang="en-US" altLang="zh-TW" dirty="0" smtClean="0"/>
              <a:t>&gt;</a:t>
            </a:r>
            <a:r>
              <a:rPr lang="zh-TW" altLang="en-US" dirty="0"/>
              <a:t> 、 </a:t>
            </a:r>
            <a:r>
              <a:rPr lang="en-US" altLang="zh-TW" dirty="0" smtClean="0"/>
              <a:t>&lt;li&gt;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39" y="1548165"/>
            <a:ext cx="7416824" cy="455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1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139952" y="4293096"/>
            <a:ext cx="45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</a:t>
            </a:r>
            <a:r>
              <a:rPr lang="zh-TW" altLang="en-US" sz="40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zh-TW" altLang="en-US" sz="36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與段落標</a:t>
            </a:r>
            <a:r>
              <a:rPr lang="zh-TW" altLang="en-US" sz="36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籤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887924" y="3501008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變化與排版</a:t>
            </a:r>
          </a:p>
        </p:txBody>
      </p:sp>
    </p:spTree>
    <p:extLst>
      <p:ext uri="{BB962C8B-B14F-4D97-AF65-F5344CB8AC3E}">
        <p14:creationId xmlns:p14="http://schemas.microsoft.com/office/powerpoint/2010/main" val="5521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定義清單 </a:t>
            </a:r>
            <a:r>
              <a:rPr lang="en-US" altLang="zh-TW" dirty="0" smtClean="0"/>
              <a:t>&lt;</a:t>
            </a:r>
            <a:r>
              <a:rPr lang="en-US" altLang="zh-TW" dirty="0"/>
              <a:t>dl&gt;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dt</a:t>
            </a:r>
            <a:r>
              <a:rPr lang="en-US" altLang="zh-TW" dirty="0"/>
              <a:t>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dd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&lt;dl&gt;:</a:t>
            </a:r>
            <a:r>
              <a:rPr lang="zh-TW" altLang="en-US" dirty="0" smtClean="0"/>
              <a:t>定義清單的開頭</a:t>
            </a:r>
            <a:endParaRPr lang="en-US" altLang="zh-TW" dirty="0" smtClean="0"/>
          </a:p>
          <a:p>
            <a:r>
              <a:rPr lang="en-US" altLang="zh-TW" dirty="0" smtClean="0"/>
              <a:t>&lt;</a:t>
            </a:r>
            <a:r>
              <a:rPr lang="en-US" altLang="zh-TW" dirty="0" err="1" smtClean="0"/>
              <a:t>dt</a:t>
            </a:r>
            <a:r>
              <a:rPr lang="en-US" altLang="zh-TW" dirty="0" smtClean="0"/>
              <a:t>&gt;, &lt;</a:t>
            </a:r>
            <a:r>
              <a:rPr lang="en-US" altLang="zh-TW" dirty="0" err="1" smtClean="0"/>
              <a:t>dd</a:t>
            </a:r>
            <a:r>
              <a:rPr lang="en-US" altLang="zh-TW" dirty="0" smtClean="0"/>
              <a:t>&gt;: </a:t>
            </a:r>
            <a:r>
              <a:rPr lang="zh-TW" altLang="en-US" dirty="0" smtClean="0"/>
              <a:t>指定第一、二層資料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533804"/>
            <a:ext cx="6978136" cy="283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8105" y="4579665"/>
            <a:ext cx="3459112" cy="222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2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插入與刪除</a:t>
            </a:r>
            <a:r>
              <a:rPr lang="zh-TW" altLang="en-US" dirty="0" smtClean="0"/>
              <a:t>標籤 </a:t>
            </a:r>
            <a:r>
              <a:rPr lang="en-US" altLang="zh-TW" dirty="0" smtClean="0"/>
              <a:t>&lt;</a:t>
            </a:r>
            <a:r>
              <a:rPr lang="en-US" altLang="zh-TW" dirty="0"/>
              <a:t>ins&gt;</a:t>
            </a:r>
            <a:r>
              <a:rPr lang="zh-TW" altLang="en-US" dirty="0"/>
              <a:t>、</a:t>
            </a:r>
            <a:r>
              <a:rPr lang="en-US" altLang="zh-TW" dirty="0"/>
              <a:t>&lt;del&gt;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675830"/>
            <a:ext cx="7008891" cy="403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5805264"/>
            <a:ext cx="2916942" cy="35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04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提示文字 </a:t>
            </a:r>
            <a:r>
              <a:rPr lang="en-US" altLang="zh-TW" dirty="0" smtClean="0"/>
              <a:t>&lt;title&gt;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7008891" cy="208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3140968"/>
            <a:ext cx="3875925" cy="225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8700" y="5589240"/>
            <a:ext cx="5225807" cy="315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44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使用特殊符號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27336"/>
              </p:ext>
            </p:extLst>
          </p:nvPr>
        </p:nvGraphicFramePr>
        <p:xfrm>
          <a:off x="323528" y="2138801"/>
          <a:ext cx="3960439" cy="325415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02235"/>
                <a:gridCol w="2458204"/>
              </a:tblGrid>
              <a:tr h="4648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特殊符號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HTML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表示法</a:t>
                      </a:r>
                    </a:p>
                  </a:txBody>
                  <a:tcPr marL="68580" marR="68580" marT="0" marB="0"/>
                </a:tc>
              </a:tr>
              <a:tr h="4648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©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&amp;copy;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48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 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en-US" sz="2000" b="0" kern="100" dirty="0" err="1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lt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48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 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gt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48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quot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48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&amp;amp;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48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半形空白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nbsp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;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20" y="2132856"/>
            <a:ext cx="4081330" cy="343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8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中文碼顯示問題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412776"/>
            <a:ext cx="7975798" cy="482453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&lt;head&gt; &lt;/head&gt;</a:t>
            </a:r>
            <a:r>
              <a:rPr lang="zh-TW" altLang="en-US" dirty="0" smtClean="0"/>
              <a:t>中間加入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&lt;meta http-</a:t>
            </a:r>
            <a:r>
              <a:rPr lang="en-US" altLang="zh-TW" dirty="0" err="1" smtClean="0"/>
              <a:t>equiv</a:t>
            </a:r>
            <a:r>
              <a:rPr lang="en-US" altLang="zh-TW" dirty="0" smtClean="0"/>
              <a:t>="Content-Type" </a:t>
            </a:r>
            <a:r>
              <a:rPr lang="en-US" altLang="zh-TW" dirty="0" smtClean="0">
                <a:solidFill>
                  <a:srgbClr val="FF0000"/>
                </a:solidFill>
              </a:rPr>
              <a:t>content="text/html; charset=utf-8"&gt;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&lt;meta charset="utf-8"&gt;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文字編輯軟體</a:t>
            </a:r>
            <a:r>
              <a:rPr lang="en-US" altLang="zh-TW" dirty="0" smtClean="0"/>
              <a:t> </a:t>
            </a:r>
          </a:p>
          <a:p>
            <a:pPr lvl="1"/>
            <a:r>
              <a:rPr lang="zh-TW" altLang="en-US" dirty="0" smtClean="0"/>
              <a:t>編碼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轉換至</a:t>
            </a:r>
            <a:r>
              <a:rPr lang="en-US" altLang="zh-TW" dirty="0" smtClean="0">
                <a:sym typeface="Wingdings" panose="05000000000000000000" pitchFamily="2" charset="2"/>
              </a:rPr>
              <a:t>UTF-8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08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請開啟</a:t>
            </a:r>
            <a:r>
              <a:rPr lang="en-US" altLang="zh-TW" dirty="0" smtClean="0"/>
              <a:t>ex4-2.txt, </a:t>
            </a:r>
            <a:r>
              <a:rPr lang="zh-TW" altLang="en-US" dirty="0" smtClean="0"/>
              <a:t>並定義清單</a:t>
            </a:r>
            <a:r>
              <a:rPr lang="en-US" altLang="zh-TW" dirty="0" smtClean="0"/>
              <a:t>,</a:t>
            </a:r>
            <a:r>
              <a:rPr lang="zh-TW" altLang="en-US" dirty="0" smtClean="0"/>
              <a:t>網頁內容如下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93" y="2708920"/>
            <a:ext cx="7859216" cy="327769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請開啟</a:t>
            </a:r>
            <a:r>
              <a:rPr lang="en-US" altLang="zh-TW" sz="2800" dirty="0" smtClean="0"/>
              <a:t>ex4-3.txt</a:t>
            </a:r>
            <a:r>
              <a:rPr lang="en-US" altLang="zh-TW" sz="2800" dirty="0"/>
              <a:t>,</a:t>
            </a:r>
            <a:r>
              <a:rPr lang="zh-TW" altLang="en-US" sz="2800" dirty="0" smtClean="0"/>
              <a:t>建立巢狀清單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9270"/>
            <a:ext cx="7143750" cy="4019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2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mtClean="0"/>
              <a:t>段落效果</a:t>
            </a:r>
            <a:r>
              <a:rPr lang="en-US" altLang="zh-TW" smtClean="0"/>
              <a:t>—</a:t>
            </a:r>
            <a:r>
              <a:rPr lang="zh-TW" altLang="zh-TW" smtClean="0"/>
              <a:t>使用排版標記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zh-TW" sz="1800" dirty="0" smtClean="0"/>
              <a:t>設定段落樣式的標記</a:t>
            </a:r>
          </a:p>
          <a:p>
            <a:pPr lvl="1"/>
            <a:r>
              <a:rPr lang="en-US" altLang="zh-TW" sz="1600" dirty="0" smtClean="0"/>
              <a:t>&lt;p&gt;&lt;/p&gt;</a:t>
            </a:r>
            <a:r>
              <a:rPr lang="zh-TW" altLang="en-US" sz="1600" dirty="0" smtClean="0"/>
              <a:t>標記：</a:t>
            </a:r>
            <a:r>
              <a:rPr lang="zh-TW" altLang="zh-TW" sz="1600" dirty="0" smtClean="0"/>
              <a:t>將</a:t>
            </a:r>
            <a:r>
              <a:rPr lang="en-US" altLang="zh-TW" sz="1600" dirty="0" smtClean="0"/>
              <a:t>&lt;p&gt;</a:t>
            </a:r>
            <a:r>
              <a:rPr lang="zh-TW" altLang="zh-TW" sz="1600" dirty="0" smtClean="0"/>
              <a:t>標記置於段落起始處，</a:t>
            </a:r>
            <a:r>
              <a:rPr lang="en-US" altLang="zh-TW" sz="1600" dirty="0" smtClean="0"/>
              <a:t>&lt;/p&gt;</a:t>
            </a:r>
            <a:r>
              <a:rPr lang="zh-TW" altLang="zh-TW" sz="1600" dirty="0" smtClean="0"/>
              <a:t>置於段落結尾</a:t>
            </a:r>
            <a:r>
              <a:rPr lang="zh-TW" altLang="en-US" sz="1600" dirty="0" smtClean="0"/>
              <a:t>，具</a:t>
            </a:r>
            <a:r>
              <a:rPr lang="zh-TW" altLang="zh-TW" sz="1600" dirty="0" smtClean="0"/>
              <a:t>分段</a:t>
            </a:r>
            <a:r>
              <a:rPr lang="zh-TW" altLang="en-US" sz="1600" dirty="0" smtClean="0"/>
              <a:t>功能。</a:t>
            </a:r>
            <a:endParaRPr lang="en-US" altLang="zh-TW" sz="1600" dirty="0" smtClean="0"/>
          </a:p>
          <a:p>
            <a:pPr lvl="1"/>
            <a:r>
              <a:rPr lang="en-US" altLang="zh-TW" sz="1600" dirty="0" smtClean="0"/>
              <a:t>&lt;</a:t>
            </a:r>
            <a:r>
              <a:rPr lang="en-US" altLang="zh-TW" sz="1600" dirty="0" err="1" smtClean="0"/>
              <a:t>br</a:t>
            </a:r>
            <a:r>
              <a:rPr lang="en-US" altLang="zh-TW" sz="1600" dirty="0" smtClean="0"/>
              <a:t>&gt;</a:t>
            </a:r>
            <a:r>
              <a:rPr lang="zh-TW" altLang="zh-TW" sz="1600" dirty="0" smtClean="0"/>
              <a:t>標記</a:t>
            </a:r>
            <a:r>
              <a:rPr lang="zh-TW" altLang="en-US" sz="1600" dirty="0" smtClean="0"/>
              <a:t>：</a:t>
            </a:r>
            <a:r>
              <a:rPr lang="zh-TW" altLang="zh-TW" sz="1600" dirty="0" smtClean="0"/>
              <a:t>換行</a:t>
            </a:r>
            <a:endParaRPr lang="en-US" altLang="zh-TW" sz="1600" dirty="0" smtClean="0"/>
          </a:p>
          <a:p>
            <a:pPr lvl="0"/>
            <a:endParaRPr lang="en-US" altLang="zh-TW" sz="1800" dirty="0" smtClean="0"/>
          </a:p>
          <a:p>
            <a:r>
              <a:rPr lang="zh-TW" altLang="zh-TW" sz="1800" dirty="0" smtClean="0"/>
              <a:t>設定對齊與縮排的標記</a:t>
            </a:r>
          </a:p>
          <a:p>
            <a:pPr lvl="1"/>
            <a:r>
              <a:rPr lang="en-US" altLang="zh-TW" sz="1600" dirty="0" smtClean="0"/>
              <a:t>&lt;pre&gt;&lt;/pre&gt;</a:t>
            </a:r>
            <a:r>
              <a:rPr lang="zh-TW" altLang="zh-TW" sz="1600" dirty="0" smtClean="0"/>
              <a:t>標記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&lt;pre&gt;&lt;/pre&gt;</a:t>
            </a:r>
            <a:r>
              <a:rPr lang="zh-TW" altLang="zh-TW" sz="1600" dirty="0" smtClean="0"/>
              <a:t>標記之間的文字按照原始碼的排列方式來顯示</a:t>
            </a:r>
            <a:r>
              <a:rPr lang="zh-TW" altLang="en-US" sz="1600" dirty="0" smtClean="0"/>
              <a:t>。</a:t>
            </a:r>
            <a:endParaRPr lang="en-US" altLang="zh-TW" sz="1600" dirty="0" smtClean="0"/>
          </a:p>
          <a:p>
            <a:pPr lvl="1"/>
            <a:r>
              <a:rPr lang="en-US" altLang="zh-TW" sz="1600" dirty="0" smtClean="0"/>
              <a:t>&lt;</a:t>
            </a:r>
            <a:r>
              <a:rPr lang="en-US" altLang="zh-TW" sz="1600" dirty="0" err="1" smtClean="0"/>
              <a:t>blockquote</a:t>
            </a:r>
            <a:r>
              <a:rPr lang="en-US" altLang="zh-TW" sz="1600" dirty="0" smtClean="0"/>
              <a:t>&gt;&lt;/ </a:t>
            </a:r>
            <a:r>
              <a:rPr lang="en-US" altLang="zh-TW" sz="1600" dirty="0" err="1" smtClean="0"/>
              <a:t>blockquote</a:t>
            </a:r>
            <a:r>
              <a:rPr lang="en-US" altLang="zh-TW" sz="1600" dirty="0" smtClean="0"/>
              <a:t> &gt;</a:t>
            </a:r>
            <a:r>
              <a:rPr lang="zh-TW" altLang="zh-TW" sz="1600" dirty="0" smtClean="0"/>
              <a:t>標記</a:t>
            </a:r>
            <a:r>
              <a:rPr lang="zh-TW" altLang="en-US" sz="1600" dirty="0" smtClean="0"/>
              <a:t>：</a:t>
            </a:r>
            <a:r>
              <a:rPr lang="zh-TW" altLang="zh-TW" sz="1600" dirty="0" smtClean="0"/>
              <a:t>引用文字</a:t>
            </a:r>
            <a:r>
              <a:rPr lang="zh-TW" altLang="en-US" sz="1600" dirty="0" smtClean="0"/>
              <a:t>，</a:t>
            </a:r>
            <a:r>
              <a:rPr lang="zh-TW" altLang="zh-TW" sz="1600" dirty="0" smtClean="0"/>
              <a:t>會將標記內的文字換行並縮排</a:t>
            </a:r>
            <a:endParaRPr lang="en-US" altLang="zh-TW" sz="1600" dirty="0" smtClean="0"/>
          </a:p>
          <a:p>
            <a:pPr lvl="0"/>
            <a:endParaRPr lang="en-US" altLang="zh-TW" sz="1800" dirty="0" smtClean="0"/>
          </a:p>
          <a:p>
            <a:pPr lvl="0"/>
            <a:r>
              <a:rPr lang="zh-TW" altLang="en-US" sz="1800" dirty="0" smtClean="0"/>
              <a:t>加入分隔線</a:t>
            </a:r>
            <a:endParaRPr lang="en-US" altLang="zh-TW" sz="1800" dirty="0" smtClean="0"/>
          </a:p>
          <a:p>
            <a:pPr lvl="1"/>
            <a:r>
              <a:rPr lang="en-US" altLang="zh-TW" sz="1600" dirty="0" smtClean="0"/>
              <a:t>&lt;</a:t>
            </a:r>
            <a:r>
              <a:rPr lang="en-US" altLang="zh-TW" sz="1600" dirty="0" err="1" smtClean="0"/>
              <a:t>hr</a:t>
            </a:r>
            <a:r>
              <a:rPr lang="en-US" altLang="zh-TW" sz="1600" dirty="0" smtClean="0"/>
              <a:t>&gt;</a:t>
            </a:r>
            <a:r>
              <a:rPr lang="zh-TW" altLang="zh-TW" sz="1600" dirty="0" smtClean="0"/>
              <a:t>標記</a:t>
            </a:r>
            <a:endParaRPr lang="en-US" altLang="zh-TW" sz="1600" dirty="0" smtClean="0"/>
          </a:p>
          <a:p>
            <a:endParaRPr lang="en-US" altLang="zh-TW" sz="1800" dirty="0" smtClean="0"/>
          </a:p>
          <a:p>
            <a:r>
              <a:rPr lang="zh-TW" altLang="zh-TW" sz="1800" dirty="0" smtClean="0"/>
              <a:t>設定段落標題</a:t>
            </a:r>
          </a:p>
          <a:p>
            <a:pPr lvl="1"/>
            <a:r>
              <a:rPr lang="en-US" altLang="zh-TW" sz="1600" dirty="0" smtClean="0"/>
              <a:t>&lt;h1&gt;</a:t>
            </a:r>
            <a:r>
              <a:rPr lang="zh-TW" altLang="zh-TW" sz="1600" dirty="0" smtClean="0"/>
              <a:t>、</a:t>
            </a:r>
            <a:r>
              <a:rPr lang="en-US" altLang="zh-TW" sz="1600" dirty="0" smtClean="0"/>
              <a:t>&lt;h2&gt;</a:t>
            </a:r>
            <a:r>
              <a:rPr lang="zh-TW" altLang="zh-TW" sz="1600" dirty="0" smtClean="0"/>
              <a:t>、</a:t>
            </a:r>
            <a:r>
              <a:rPr lang="en-US" altLang="zh-TW" sz="1600" dirty="0" smtClean="0"/>
              <a:t>&lt;h3&gt;</a:t>
            </a:r>
            <a:r>
              <a:rPr lang="zh-TW" altLang="zh-TW" sz="1600" dirty="0" smtClean="0"/>
              <a:t>、</a:t>
            </a:r>
            <a:r>
              <a:rPr lang="en-US" altLang="zh-TW" sz="1600" dirty="0" smtClean="0"/>
              <a:t>&lt;h4&gt;</a:t>
            </a:r>
            <a:r>
              <a:rPr lang="zh-TW" altLang="zh-TW" sz="1600" dirty="0" smtClean="0"/>
              <a:t>、</a:t>
            </a:r>
            <a:r>
              <a:rPr lang="en-US" altLang="zh-TW" sz="1600" dirty="0" smtClean="0"/>
              <a:t>&lt;h5&gt;</a:t>
            </a:r>
            <a:r>
              <a:rPr lang="zh-TW" altLang="zh-TW" sz="1600" dirty="0" smtClean="0"/>
              <a:t>、</a:t>
            </a:r>
            <a:r>
              <a:rPr lang="en-US" altLang="zh-TW" sz="1600" dirty="0" smtClean="0"/>
              <a:t>&lt;h6&gt;</a:t>
            </a:r>
          </a:p>
          <a:p>
            <a:pPr lvl="1"/>
            <a:r>
              <a:rPr lang="zh-TW" altLang="zh-TW" sz="1600" dirty="0" smtClean="0"/>
              <a:t>設定段落標題的大小級數，</a:t>
            </a:r>
            <a:r>
              <a:rPr lang="en-US" altLang="zh-TW" sz="1600" dirty="0" smtClean="0"/>
              <a:t>&lt;h1&gt;</a:t>
            </a:r>
            <a:r>
              <a:rPr lang="zh-TW" altLang="zh-TW" sz="1600" dirty="0" smtClean="0"/>
              <a:t>字體最大，</a:t>
            </a:r>
            <a:r>
              <a:rPr lang="en-US" altLang="zh-TW" sz="1600" dirty="0" smtClean="0"/>
              <a:t>&lt;h6&gt;</a:t>
            </a:r>
            <a:r>
              <a:rPr lang="zh-TW" altLang="zh-TW" sz="1600" dirty="0" smtClean="0"/>
              <a:t>字體最小</a:t>
            </a:r>
            <a:endParaRPr lang="en-US" altLang="zh-TW" sz="1600" dirty="0" smtClean="0"/>
          </a:p>
          <a:p>
            <a:pPr lvl="0"/>
            <a:endParaRPr lang="en-US" altLang="zh-TW" sz="1800" dirty="0" smtClean="0"/>
          </a:p>
          <a:p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段落樣式標籤 </a:t>
            </a:r>
            <a:r>
              <a:rPr lang="en-US" altLang="zh-TW" dirty="0" smtClean="0"/>
              <a:t>&lt;p&gt;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align="{</a:t>
            </a:r>
            <a:r>
              <a:rPr lang="en-US" altLang="zh-TW" sz="2800" dirty="0" err="1" smtClean="0"/>
              <a:t>left,center,right</a:t>
            </a:r>
            <a:r>
              <a:rPr lang="en-US" altLang="zh-TW" sz="2800" dirty="0" smtClean="0"/>
              <a:t>}" (Deprecated)</a:t>
            </a:r>
          </a:p>
          <a:p>
            <a:endParaRPr lang="zh-TW" alt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4" y="2132856"/>
            <a:ext cx="7880514" cy="281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16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換行</a:t>
            </a:r>
            <a:r>
              <a:rPr lang="zh-TW" altLang="en-US" dirty="0" smtClean="0"/>
              <a:t>標籤 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&gt;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938" y="1628800"/>
            <a:ext cx="7879412" cy="195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356992"/>
            <a:ext cx="5400600" cy="251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93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段落樣式標籤 </a:t>
            </a:r>
            <a:r>
              <a:rPr lang="en-US" altLang="zh-TW" dirty="0" smtClean="0"/>
              <a:t>&lt;p&gt;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090" y="1791351"/>
            <a:ext cx="7948161" cy="4075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412776"/>
            <a:ext cx="3796746" cy="2297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3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縮排</a:t>
            </a:r>
            <a:r>
              <a:rPr lang="zh-TW" altLang="en-US" dirty="0"/>
              <a:t>標籤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blockquote</a:t>
            </a:r>
            <a:r>
              <a:rPr lang="en-US" altLang="zh-TW" dirty="0" smtClean="0"/>
              <a:t>&gt; ,</a:t>
            </a:r>
            <a:r>
              <a:rPr lang="zh-TW" altLang="en-US" dirty="0" smtClean="0"/>
              <a:t> </a:t>
            </a:r>
            <a:r>
              <a:rPr lang="en-US" altLang="zh-TW" dirty="0" smtClean="0"/>
              <a:t>&lt;pre&gt;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8" y="1916832"/>
            <a:ext cx="765362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0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縮</a:t>
            </a:r>
            <a:r>
              <a:rPr lang="zh-TW" altLang="en-US" dirty="0"/>
              <a:t>排</a:t>
            </a:r>
            <a:r>
              <a:rPr lang="zh-TW" altLang="en-US" dirty="0" smtClean="0"/>
              <a:t>標籤 </a:t>
            </a:r>
            <a:r>
              <a:rPr lang="en-US" altLang="zh-TW" dirty="0" smtClean="0"/>
              <a:t>&lt;</a:t>
            </a:r>
            <a:r>
              <a:rPr lang="en-US" altLang="zh-TW" dirty="0" err="1"/>
              <a:t>blockquote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1412776"/>
            <a:ext cx="7488832" cy="200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212976"/>
            <a:ext cx="5531934" cy="3145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D1B4C-560F-425F-B393-89D33A99B0AA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多媒體程式設計</a:t>
            </a:r>
            <a:r>
              <a:rPr lang="en-US" altLang="zh-TW" smtClean="0"/>
              <a:t>-HTML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0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159B2726-F66E-4EA1-B657-2F5B1A30F416}" vid="{A03E8276-2B3A-4D55-B0D3-4B3529A0DFD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2842</TotalTime>
  <Words>1402</Words>
  <Application>Microsoft Office PowerPoint</Application>
  <PresentationFormat>如螢幕大小 (4:3)</PresentationFormat>
  <Paragraphs>346</Paragraphs>
  <Slides>36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3" baseType="lpstr">
      <vt:lpstr>맑은 고딕</vt:lpstr>
      <vt:lpstr>微軟正黑體</vt:lpstr>
      <vt:lpstr>新細明體</vt:lpstr>
      <vt:lpstr>Arial</vt:lpstr>
      <vt:lpstr>Calibri</vt:lpstr>
      <vt:lpstr>Wingdings</vt:lpstr>
      <vt:lpstr>1_佈景主題1</vt:lpstr>
      <vt:lpstr>PowerPoint 簡報</vt:lpstr>
      <vt:lpstr>大綱</vt:lpstr>
      <vt:lpstr>PowerPoint 簡報</vt:lpstr>
      <vt:lpstr>段落效果—使用排版標記</vt:lpstr>
      <vt:lpstr>段落樣式標籤 &lt;p&gt;</vt:lpstr>
      <vt:lpstr>換行標籤 &lt;br&gt;</vt:lpstr>
      <vt:lpstr>段落樣式標籤 &lt;p&gt;</vt:lpstr>
      <vt:lpstr>縮排標籤&lt;blockquote&gt; , &lt;pre&gt;</vt:lpstr>
      <vt:lpstr>縮排標籤 &lt;blockquote&gt;</vt:lpstr>
      <vt:lpstr>註解標籤 &lt;!-- --&gt; </vt:lpstr>
      <vt:lpstr>分隔線標籤 &lt;hr&gt;</vt:lpstr>
      <vt:lpstr>標籤 &lt;pre&gt;: 預先格式化</vt:lpstr>
      <vt:lpstr>段落標題標籤 &lt;h1&gt;~&lt;h6&gt;</vt:lpstr>
      <vt:lpstr>段落標題標籤 &lt;h1&gt;~&lt;h6&gt;</vt:lpstr>
      <vt:lpstr>&lt;div&gt; 群組成區塊</vt:lpstr>
      <vt:lpstr>練習1</vt:lpstr>
      <vt:lpstr>PowerPoint 簡報</vt:lpstr>
      <vt:lpstr>設定字型樣式</vt:lpstr>
      <vt:lpstr>字型標籤 &lt;font&gt;</vt:lpstr>
      <vt:lpstr>上標與下標標籤 &lt;sup&gt;、&lt;sub&gt;</vt:lpstr>
      <vt:lpstr>文字格式</vt:lpstr>
      <vt:lpstr>PowerPoint 簡報</vt:lpstr>
      <vt:lpstr>特殊文字標籤 &lt;ruby&gt;、&lt;rt&gt;、&lt;rp&gt;</vt:lpstr>
      <vt:lpstr>空白標籤 &lt;span&gt;</vt:lpstr>
      <vt:lpstr>PowerPoint 簡報</vt:lpstr>
      <vt:lpstr>項目符號與編號</vt:lpstr>
      <vt:lpstr>無序清單標籤 &lt;ul&gt;、&lt;li&gt;</vt:lpstr>
      <vt:lpstr>編號清單</vt:lpstr>
      <vt:lpstr>有序清單標籤 &lt;ol&gt; 、 &lt;li&gt;</vt:lpstr>
      <vt:lpstr>定義清單 &lt;dl&gt;、&lt;dt&gt;、&lt;dd&gt;</vt:lpstr>
      <vt:lpstr>插入與刪除標籤 &lt;ins&gt;、&lt;del&gt;</vt:lpstr>
      <vt:lpstr>提示文字 &lt;title&gt;</vt:lpstr>
      <vt:lpstr>使用特殊符號</vt:lpstr>
      <vt:lpstr>中文碼顯示問題</vt:lpstr>
      <vt:lpstr>練習2</vt:lpstr>
      <vt:lpstr>練習3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</dc:title>
  <dc:creator>CYIM-5</dc:creator>
  <cp:lastModifiedBy>user</cp:lastModifiedBy>
  <cp:revision>69</cp:revision>
  <dcterms:created xsi:type="dcterms:W3CDTF">2015-05-19T12:30:46Z</dcterms:created>
  <dcterms:modified xsi:type="dcterms:W3CDTF">2017-09-18T16:06:10Z</dcterms:modified>
</cp:coreProperties>
</file>